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1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5" Type="http://schemas.openxmlformats.org/officeDocument/2006/relationships/image" Target="../media/image4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Relationship Id="rId14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77C3D-B408-46E3-A10C-CBB5454DC2F6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E4E2A-3BCE-4D82-9FE7-D8DB1410634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457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938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308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3762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3090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6921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02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E4E2A-3BCE-4D82-9FE7-D8DB141063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437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1D61ED-34ED-46C7-A2F6-12C27C7EA5BC}" type="datetimeFigureOut">
              <a:rPr lang="en-CA" smtClean="0"/>
              <a:pPr/>
              <a:t>2017-10-16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7841AF-5745-462D-8920-683D267BE5A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3.wmf"/><Relationship Id="rId50" Type="http://schemas.openxmlformats.org/officeDocument/2006/relationships/oleObject" Target="../embeddings/oleObject24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41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2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4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4" Type="http://schemas.openxmlformats.org/officeDocument/2006/relationships/oleObject" Target="../embeddings/oleObject21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Relationship Id="rId48" Type="http://schemas.openxmlformats.org/officeDocument/2006/relationships/oleObject" Target="../embeddings/oleObject23.bin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icro.magnet.fsu.edu/primer/java/scienceopticsu/powersof10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33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35.bin"/><Relationship Id="rId32" Type="http://schemas.openxmlformats.org/officeDocument/2006/relationships/oleObject" Target="../embeddings/oleObject39.bin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37.bin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5.wmf"/><Relationship Id="rId31" Type="http://schemas.openxmlformats.org/officeDocument/2006/relationships/image" Target="../media/image41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39.wmf"/><Relationship Id="rId30" Type="http://schemas.openxmlformats.org/officeDocument/2006/relationships/oleObject" Target="../embeddings/oleObject3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47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51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5.bin"/><Relationship Id="rId22" Type="http://schemas.openxmlformats.org/officeDocument/2006/relationships/oleObject" Target="../embeddings/oleObject4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4.bin"/><Relationship Id="rId26" Type="http://schemas.openxmlformats.org/officeDocument/2006/relationships/oleObject" Target="../embeddings/oleObject58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8.wmf"/><Relationship Id="rId7" Type="http://schemas.openxmlformats.org/officeDocument/2006/relationships/image" Target="../media/image65.png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6.wmf"/><Relationship Id="rId25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64.png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57.bin"/><Relationship Id="rId5" Type="http://schemas.openxmlformats.org/officeDocument/2006/relationships/image" Target="../media/image63.png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57.wmf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Relationship Id="rId27" Type="http://schemas.openxmlformats.org/officeDocument/2006/relationships/image" Target="../media/image6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2.4</a:t>
            </a:r>
            <a:br>
              <a:rPr lang="en-CA" dirty="0" smtClean="0"/>
            </a:br>
            <a:r>
              <a:rPr lang="en-CA" dirty="0" smtClean="0"/>
              <a:t>Scientific Notations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CA" dirty="0" smtClean="0"/>
              <a:t>Review: Powers of 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305800" cy="914400"/>
          </a:xfrm>
        </p:spPr>
        <p:txBody>
          <a:bodyPr/>
          <a:lstStyle/>
          <a:p>
            <a:r>
              <a:rPr lang="en-CA" dirty="0" smtClean="0"/>
              <a:t>10 to the power of a whole number “n” will be equal to “1” followed by “n” zeroes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597717"/>
              </p:ext>
            </p:extLst>
          </p:nvPr>
        </p:nvGraphicFramePr>
        <p:xfrm>
          <a:off x="344487" y="2667000"/>
          <a:ext cx="97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1" name="Equation" r:id="rId4" imgW="355320" imgH="203040" progId="Equation.DSMT4">
                  <p:embed/>
                </p:oleObj>
              </mc:Choice>
              <mc:Fallback>
                <p:oleObj name="Equation" r:id="rId4" imgW="355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4487" y="2667000"/>
                        <a:ext cx="9779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869786"/>
              </p:ext>
            </p:extLst>
          </p:nvPr>
        </p:nvGraphicFramePr>
        <p:xfrm>
          <a:off x="322262" y="3276600"/>
          <a:ext cx="10477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2" name="Equation" r:id="rId6" imgW="380880" imgH="203040" progId="Equation.DSMT4">
                  <p:embed/>
                </p:oleObj>
              </mc:Choice>
              <mc:Fallback>
                <p:oleObj name="Equation" r:id="rId6" imgW="380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2262" y="3276600"/>
                        <a:ext cx="104775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334287"/>
              </p:ext>
            </p:extLst>
          </p:nvPr>
        </p:nvGraphicFramePr>
        <p:xfrm>
          <a:off x="322262" y="3886200"/>
          <a:ext cx="10128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3" name="Equation" r:id="rId8" imgW="368280" imgH="203040" progId="Equation.DSMT4">
                  <p:embed/>
                </p:oleObj>
              </mc:Choice>
              <mc:Fallback>
                <p:oleObj name="Equation" r:id="rId8" imgW="36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2262" y="3886200"/>
                        <a:ext cx="101282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785978"/>
              </p:ext>
            </p:extLst>
          </p:nvPr>
        </p:nvGraphicFramePr>
        <p:xfrm>
          <a:off x="344487" y="4495800"/>
          <a:ext cx="10477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4" name="Equation" r:id="rId10" imgW="380880" imgH="203040" progId="Equation.DSMT4">
                  <p:embed/>
                </p:oleObj>
              </mc:Choice>
              <mc:Fallback>
                <p:oleObj name="Equation" r:id="rId10" imgW="380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4487" y="4495800"/>
                        <a:ext cx="104775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604069"/>
              </p:ext>
            </p:extLst>
          </p:nvPr>
        </p:nvGraphicFramePr>
        <p:xfrm>
          <a:off x="322262" y="5105400"/>
          <a:ext cx="10128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5" name="Equation" r:id="rId12" imgW="368280" imgH="203040" progId="Equation.DSMT4">
                  <p:embed/>
                </p:oleObj>
              </mc:Choice>
              <mc:Fallback>
                <p:oleObj name="Equation" r:id="rId12" imgW="36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22262" y="5105400"/>
                        <a:ext cx="101282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334790"/>
              </p:ext>
            </p:extLst>
          </p:nvPr>
        </p:nvGraphicFramePr>
        <p:xfrm>
          <a:off x="304800" y="5689600"/>
          <a:ext cx="10477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6" name="Equation" r:id="rId14" imgW="380880" imgH="203040" progId="Equation.DSMT4">
                  <p:embed/>
                </p:oleObj>
              </mc:Choice>
              <mc:Fallback>
                <p:oleObj name="Equation" r:id="rId14" imgW="380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04800" y="5689600"/>
                        <a:ext cx="104775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395019"/>
              </p:ext>
            </p:extLst>
          </p:nvPr>
        </p:nvGraphicFramePr>
        <p:xfrm>
          <a:off x="1379537" y="2743200"/>
          <a:ext cx="4889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7" name="Equation" r:id="rId16" imgW="177480" imgH="177480" progId="Equation.DSMT4">
                  <p:embed/>
                </p:oleObj>
              </mc:Choice>
              <mc:Fallback>
                <p:oleObj name="Equation" r:id="rId16" imgW="177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379537" y="2743200"/>
                        <a:ext cx="4889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12171"/>
              </p:ext>
            </p:extLst>
          </p:nvPr>
        </p:nvGraphicFramePr>
        <p:xfrm>
          <a:off x="1398587" y="3397250"/>
          <a:ext cx="6985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8" name="Equation" r:id="rId18" imgW="253800" imgH="177480" progId="Equation.DSMT4">
                  <p:embed/>
                </p:oleObj>
              </mc:Choice>
              <mc:Fallback>
                <p:oleObj name="Equation" r:id="rId18" imgW="253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398587" y="3397250"/>
                        <a:ext cx="69850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071050"/>
              </p:ext>
            </p:extLst>
          </p:nvPr>
        </p:nvGraphicFramePr>
        <p:xfrm>
          <a:off x="1417637" y="3962400"/>
          <a:ext cx="9080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9" name="Equation" r:id="rId20" imgW="330120" imgH="177480" progId="Equation.DSMT4">
                  <p:embed/>
                </p:oleObj>
              </mc:Choice>
              <mc:Fallback>
                <p:oleObj name="Equation" r:id="rId20" imgW="330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17637" y="3962400"/>
                        <a:ext cx="9080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970188"/>
              </p:ext>
            </p:extLst>
          </p:nvPr>
        </p:nvGraphicFramePr>
        <p:xfrm>
          <a:off x="1411287" y="4572000"/>
          <a:ext cx="11176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0" name="Equation" r:id="rId22" imgW="406080" imgH="177480" progId="Equation.DSMT4">
                  <p:embed/>
                </p:oleObj>
              </mc:Choice>
              <mc:Fallback>
                <p:oleObj name="Equation" r:id="rId22" imgW="406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411287" y="4572000"/>
                        <a:ext cx="111760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928805"/>
              </p:ext>
            </p:extLst>
          </p:nvPr>
        </p:nvGraphicFramePr>
        <p:xfrm>
          <a:off x="1357313" y="5181600"/>
          <a:ext cx="15017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1" name="Equation" r:id="rId24" imgW="545760" imgH="203040" progId="Equation.DSMT4">
                  <p:embed/>
                </p:oleObj>
              </mc:Choice>
              <mc:Fallback>
                <p:oleObj name="Equation" r:id="rId24" imgW="545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357313" y="5181600"/>
                        <a:ext cx="150177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448587"/>
              </p:ext>
            </p:extLst>
          </p:nvPr>
        </p:nvGraphicFramePr>
        <p:xfrm>
          <a:off x="1347787" y="5765800"/>
          <a:ext cx="1816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2" name="Equation" r:id="rId26" imgW="660240" imgH="203040" progId="Equation.DSMT4">
                  <p:embed/>
                </p:oleObj>
              </mc:Choice>
              <mc:Fallback>
                <p:oleObj name="Equation" r:id="rId26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347787" y="5765800"/>
                        <a:ext cx="18161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/>
          <p:cNvSpPr txBox="1">
            <a:spLocks/>
          </p:cNvSpPr>
          <p:nvPr/>
        </p:nvSpPr>
        <p:spPr>
          <a:xfrm>
            <a:off x="228600" y="1676400"/>
            <a:ext cx="8305800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10 to the power of a negative integer “n” will be equal to “1” with “n” zeroes before it</a:t>
            </a:r>
            <a:endParaRPr lang="en-CA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146240"/>
              </p:ext>
            </p:extLst>
          </p:nvPr>
        </p:nvGraphicFramePr>
        <p:xfrm>
          <a:off x="4164012" y="2667000"/>
          <a:ext cx="1152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3" name="Equation" r:id="rId28" imgW="419040" imgH="203040" progId="Equation.DSMT4">
                  <p:embed/>
                </p:oleObj>
              </mc:Choice>
              <mc:Fallback>
                <p:oleObj name="Equation" r:id="rId28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164012" y="2667000"/>
                        <a:ext cx="115252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862629"/>
              </p:ext>
            </p:extLst>
          </p:nvPr>
        </p:nvGraphicFramePr>
        <p:xfrm>
          <a:off x="4176712" y="3276600"/>
          <a:ext cx="1152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4" name="Equation" r:id="rId30" imgW="419040" imgH="203040" progId="Equation.DSMT4">
                  <p:embed/>
                </p:oleObj>
              </mc:Choice>
              <mc:Fallback>
                <p:oleObj name="Equation" r:id="rId30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176712" y="3276600"/>
                        <a:ext cx="115252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95439"/>
              </p:ext>
            </p:extLst>
          </p:nvPr>
        </p:nvGraphicFramePr>
        <p:xfrm>
          <a:off x="4159250" y="3886200"/>
          <a:ext cx="1152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5" name="Equation" r:id="rId32" imgW="419040" imgH="203040" progId="Equation.DSMT4">
                  <p:embed/>
                </p:oleObj>
              </mc:Choice>
              <mc:Fallback>
                <p:oleObj name="Equation" r:id="rId32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4159250" y="3886200"/>
                        <a:ext cx="115252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563420"/>
              </p:ext>
            </p:extLst>
          </p:nvPr>
        </p:nvGraphicFramePr>
        <p:xfrm>
          <a:off x="4198937" y="4495800"/>
          <a:ext cx="1152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6" name="Equation" r:id="rId34" imgW="419040" imgH="203040" progId="Equation.DSMT4">
                  <p:embed/>
                </p:oleObj>
              </mc:Choice>
              <mc:Fallback>
                <p:oleObj name="Equation" r:id="rId34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198937" y="4495800"/>
                        <a:ext cx="115252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118352"/>
              </p:ext>
            </p:extLst>
          </p:nvPr>
        </p:nvGraphicFramePr>
        <p:xfrm>
          <a:off x="4159250" y="5105400"/>
          <a:ext cx="1152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7" name="Equation" r:id="rId36" imgW="419040" imgH="203040" progId="Equation.DSMT4">
                  <p:embed/>
                </p:oleObj>
              </mc:Choice>
              <mc:Fallback>
                <p:oleObj name="Equation" r:id="rId36" imgW="419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4159250" y="5105400"/>
                        <a:ext cx="115252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347178"/>
              </p:ext>
            </p:extLst>
          </p:nvPr>
        </p:nvGraphicFramePr>
        <p:xfrm>
          <a:off x="4089400" y="5689600"/>
          <a:ext cx="12922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8" name="Equation" r:id="rId38" imgW="469800" imgH="203040" progId="Equation.DSMT4">
                  <p:embed/>
                </p:oleObj>
              </mc:Choice>
              <mc:Fallback>
                <p:oleObj name="Equation" r:id="rId38" imgW="469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4089400" y="5689600"/>
                        <a:ext cx="129222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663661"/>
              </p:ext>
            </p:extLst>
          </p:nvPr>
        </p:nvGraphicFramePr>
        <p:xfrm>
          <a:off x="5216525" y="2743200"/>
          <a:ext cx="6286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59" name="Equation" r:id="rId40" imgW="228600" imgH="177480" progId="Equation.DSMT4">
                  <p:embed/>
                </p:oleObj>
              </mc:Choice>
              <mc:Fallback>
                <p:oleObj name="Equation" r:id="rId40" imgW="228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5216525" y="2743200"/>
                        <a:ext cx="6286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932424"/>
              </p:ext>
            </p:extLst>
          </p:nvPr>
        </p:nvGraphicFramePr>
        <p:xfrm>
          <a:off x="5235575" y="3397250"/>
          <a:ext cx="8382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0" name="Equation" r:id="rId42" imgW="304560" imgH="177480" progId="Equation.DSMT4">
                  <p:embed/>
                </p:oleObj>
              </mc:Choice>
              <mc:Fallback>
                <p:oleObj name="Equation" r:id="rId42" imgW="304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5235575" y="3397250"/>
                        <a:ext cx="83820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901589"/>
              </p:ext>
            </p:extLst>
          </p:nvPr>
        </p:nvGraphicFramePr>
        <p:xfrm>
          <a:off x="5254625" y="3962400"/>
          <a:ext cx="10477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1" name="Equation" r:id="rId44" imgW="380880" imgH="177480" progId="Equation.DSMT4">
                  <p:embed/>
                </p:oleObj>
              </mc:Choice>
              <mc:Fallback>
                <p:oleObj name="Equation" r:id="rId44" imgW="380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5254625" y="3962400"/>
                        <a:ext cx="10477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427573"/>
              </p:ext>
            </p:extLst>
          </p:nvPr>
        </p:nvGraphicFramePr>
        <p:xfrm>
          <a:off x="5297487" y="4572000"/>
          <a:ext cx="1257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2" name="Equation" r:id="rId46" imgW="457200" imgH="177480" progId="Equation.DSMT4">
                  <p:embed/>
                </p:oleObj>
              </mc:Choice>
              <mc:Fallback>
                <p:oleObj name="Equation" r:id="rId46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5297487" y="4572000"/>
                        <a:ext cx="125730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012367"/>
              </p:ext>
            </p:extLst>
          </p:nvPr>
        </p:nvGraphicFramePr>
        <p:xfrm>
          <a:off x="5278437" y="5181600"/>
          <a:ext cx="14668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3" name="Equation" r:id="rId48" imgW="533160" imgH="177480" progId="Equation.DSMT4">
                  <p:embed/>
                </p:oleObj>
              </mc:Choice>
              <mc:Fallback>
                <p:oleObj name="Equation" r:id="rId48" imgW="533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5278437" y="5181600"/>
                        <a:ext cx="1466850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499086"/>
              </p:ext>
            </p:extLst>
          </p:nvPr>
        </p:nvGraphicFramePr>
        <p:xfrm>
          <a:off x="5294312" y="5791200"/>
          <a:ext cx="28987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64" name="Equation" r:id="rId50" imgW="1054080" imgH="177480" progId="Equation.DSMT4">
                  <p:embed/>
                </p:oleObj>
              </mc:Choice>
              <mc:Fallback>
                <p:oleObj name="Equation" r:id="rId50" imgW="1054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5294312" y="5791200"/>
                        <a:ext cx="28987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826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CA" dirty="0" smtClean="0"/>
              <a:t>What are Scientific Notations?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51270"/>
            <a:ext cx="8229600" cy="544953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Scientific Notations are used to represent both numbers that are either very large or very small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Example of Scientific Notations</a:t>
            </a:r>
          </a:p>
          <a:p>
            <a:r>
              <a:rPr lang="en-CA" dirty="0" smtClean="0"/>
              <a:t>Mass of an electron: </a:t>
            </a:r>
            <a:r>
              <a:rPr lang="en-CA" dirty="0"/>
              <a:t>9.1 x </a:t>
            </a:r>
            <a:r>
              <a:rPr lang="en-CA" b="1" dirty="0"/>
              <a:t>10</a:t>
            </a:r>
            <a:r>
              <a:rPr lang="en-CA" b="1" baseline="30000" dirty="0"/>
              <a:t>-31</a:t>
            </a:r>
            <a:r>
              <a:rPr lang="en-CA" b="1" dirty="0"/>
              <a:t> </a:t>
            </a:r>
            <a:r>
              <a:rPr lang="en-CA" b="1" dirty="0" smtClean="0"/>
              <a:t>kg</a:t>
            </a:r>
          </a:p>
          <a:p>
            <a:r>
              <a:rPr lang="en-CA" dirty="0" smtClean="0"/>
              <a:t>Mass of the sun: </a:t>
            </a:r>
            <a:r>
              <a:rPr lang="en-CA" dirty="0"/>
              <a:t>1.989 × 10^30 kg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Scientific notations are used without having to write too many zeroes</a:t>
            </a:r>
          </a:p>
          <a:p>
            <a:endParaRPr lang="en-CA" dirty="0" smtClean="0"/>
          </a:p>
          <a:p>
            <a:r>
              <a:rPr lang="en-CA" dirty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micro.magnet.fsu.edu/primer/java/scienceopticsu/powersof10/index.html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836" y="1905000"/>
            <a:ext cx="2910364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9288" y="1752600"/>
            <a:ext cx="2347459" cy="22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50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839200" cy="487362"/>
          </a:xfrm>
        </p:spPr>
        <p:txBody>
          <a:bodyPr>
            <a:normAutofit/>
          </a:bodyPr>
          <a:lstStyle/>
          <a:p>
            <a:r>
              <a:rPr lang="en-CA" sz="2400" dirty="0" smtClean="0"/>
              <a:t>Ex: Write the following values in Scientific Notation</a:t>
            </a:r>
            <a:endParaRPr lang="en-CA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096140"/>
              </p:ext>
            </p:extLst>
          </p:nvPr>
        </p:nvGraphicFramePr>
        <p:xfrm>
          <a:off x="228600" y="990600"/>
          <a:ext cx="3124694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4" name="Equation" r:id="rId4" imgW="977760" imgH="203040" progId="Equation.DSMT4">
                  <p:embed/>
                </p:oleObj>
              </mc:Choice>
              <mc:Fallback>
                <p:oleObj name="Equation" r:id="rId4" imgW="977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990600"/>
                        <a:ext cx="3124694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460172"/>
              </p:ext>
            </p:extLst>
          </p:nvPr>
        </p:nvGraphicFramePr>
        <p:xfrm>
          <a:off x="76200" y="2627312"/>
          <a:ext cx="38544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5" name="Equation" r:id="rId6" imgW="1206360" imgH="203040" progId="Equation.DSMT4">
                  <p:embed/>
                </p:oleObj>
              </mc:Choice>
              <mc:Fallback>
                <p:oleObj name="Equation" r:id="rId6" imgW="1206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00" y="2627312"/>
                        <a:ext cx="3854450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624527"/>
              </p:ext>
            </p:extLst>
          </p:nvPr>
        </p:nvGraphicFramePr>
        <p:xfrm>
          <a:off x="76200" y="4572000"/>
          <a:ext cx="48275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6" name="Equation" r:id="rId8" imgW="1511280" imgH="228600" progId="Equation.DSMT4">
                  <p:embed/>
                </p:oleObj>
              </mc:Choice>
              <mc:Fallback>
                <p:oleObj name="Equation" r:id="rId8" imgW="1511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200" y="4572000"/>
                        <a:ext cx="4827588" cy="73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797147"/>
              </p:ext>
            </p:extLst>
          </p:nvPr>
        </p:nvGraphicFramePr>
        <p:xfrm>
          <a:off x="3352800" y="990600"/>
          <a:ext cx="17049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7" name="Equation" r:id="rId10" imgW="533160" imgH="177480" progId="Equation.DSMT4">
                  <p:embed/>
                </p:oleObj>
              </mc:Choice>
              <mc:Fallback>
                <p:oleObj name="Equation" r:id="rId10" imgW="533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52800" y="990600"/>
                        <a:ext cx="17049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59926"/>
              </p:ext>
            </p:extLst>
          </p:nvPr>
        </p:nvGraphicFramePr>
        <p:xfrm>
          <a:off x="5029200" y="914400"/>
          <a:ext cx="7302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8" name="Equation" r:id="rId12" imgW="228600" imgH="203040" progId="Equation.DSMT4">
                  <p:embed/>
                </p:oleObj>
              </mc:Choice>
              <mc:Fallback>
                <p:oleObj name="Equation" r:id="rId12" imgW="228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029200" y="914400"/>
                        <a:ext cx="73025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568628"/>
              </p:ext>
            </p:extLst>
          </p:nvPr>
        </p:nvGraphicFramePr>
        <p:xfrm>
          <a:off x="5486400" y="853044"/>
          <a:ext cx="417512" cy="365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09" name="Equation" r:id="rId14" imgW="203040" imgH="177480" progId="Equation.DSMT4">
                  <p:embed/>
                </p:oleObj>
              </mc:Choice>
              <mc:Fallback>
                <p:oleObj name="Equation" r:id="rId14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86400" y="853044"/>
                        <a:ext cx="417512" cy="365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314064"/>
              </p:ext>
            </p:extLst>
          </p:nvPr>
        </p:nvGraphicFramePr>
        <p:xfrm>
          <a:off x="3829050" y="2570163"/>
          <a:ext cx="19081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0" name="Equation" r:id="rId16" imgW="596880" imgH="177480" progId="Equation.DSMT4">
                  <p:embed/>
                </p:oleObj>
              </mc:Choice>
              <mc:Fallback>
                <p:oleObj name="Equation" r:id="rId16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829050" y="2570163"/>
                        <a:ext cx="19081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57116"/>
              </p:ext>
            </p:extLst>
          </p:nvPr>
        </p:nvGraphicFramePr>
        <p:xfrm>
          <a:off x="5607050" y="2493962"/>
          <a:ext cx="73025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1" name="Equation" r:id="rId18" imgW="228600" imgH="203040" progId="Equation.DSMT4">
                  <p:embed/>
                </p:oleObj>
              </mc:Choice>
              <mc:Fallback>
                <p:oleObj name="Equation" r:id="rId18" imgW="228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607050" y="2493962"/>
                        <a:ext cx="73025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450374"/>
              </p:ext>
            </p:extLst>
          </p:nvPr>
        </p:nvGraphicFramePr>
        <p:xfrm>
          <a:off x="6111875" y="2432050"/>
          <a:ext cx="3651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2" name="Equation" r:id="rId20" imgW="177480" imgH="177480" progId="Equation.DSMT4">
                  <p:embed/>
                </p:oleObj>
              </mc:Choice>
              <mc:Fallback>
                <p:oleObj name="Equation" r:id="rId20" imgW="177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111875" y="2432050"/>
                        <a:ext cx="365125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899788"/>
              </p:ext>
            </p:extLst>
          </p:nvPr>
        </p:nvGraphicFramePr>
        <p:xfrm>
          <a:off x="4746625" y="4652963"/>
          <a:ext cx="27209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3" name="Equation" r:id="rId22" imgW="850680" imgH="177480" progId="Equation.DSMT4">
                  <p:embed/>
                </p:oleObj>
              </mc:Choice>
              <mc:Fallback>
                <p:oleObj name="Equation" r:id="rId22" imgW="850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746625" y="4652963"/>
                        <a:ext cx="27209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485843"/>
              </p:ext>
            </p:extLst>
          </p:nvPr>
        </p:nvGraphicFramePr>
        <p:xfrm>
          <a:off x="7361238" y="4572000"/>
          <a:ext cx="10969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4" name="Equation" r:id="rId24" imgW="342720" imgH="203040" progId="Equation.DSMT4">
                  <p:embed/>
                </p:oleObj>
              </mc:Choice>
              <mc:Fallback>
                <p:oleObj name="Equation" r:id="rId24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361238" y="4572000"/>
                        <a:ext cx="1096962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711631"/>
              </p:ext>
            </p:extLst>
          </p:nvPr>
        </p:nvGraphicFramePr>
        <p:xfrm>
          <a:off x="8382000" y="4608512"/>
          <a:ext cx="8524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5" name="Equation" r:id="rId26" imgW="266400" imgH="203040" progId="Equation.DSMT4">
                  <p:embed/>
                </p:oleObj>
              </mc:Choice>
              <mc:Fallback>
                <p:oleObj name="Equation" r:id="rId26" imgW="266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382000" y="4608512"/>
                        <a:ext cx="852487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126248"/>
              </p:ext>
            </p:extLst>
          </p:nvPr>
        </p:nvGraphicFramePr>
        <p:xfrm>
          <a:off x="1295400" y="5294313"/>
          <a:ext cx="190817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6" name="Equation" r:id="rId28" imgW="596880" imgH="393480" progId="Equation.DSMT4">
                  <p:embed/>
                </p:oleObj>
              </mc:Choice>
              <mc:Fallback>
                <p:oleObj name="Equation" r:id="rId28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295400" y="5294313"/>
                        <a:ext cx="1908175" cy="1258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276399"/>
              </p:ext>
            </p:extLst>
          </p:nvPr>
        </p:nvGraphicFramePr>
        <p:xfrm>
          <a:off x="3144838" y="5562600"/>
          <a:ext cx="89376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7" name="Equation" r:id="rId30" imgW="279360" imgH="203040" progId="Equation.DSMT4">
                  <p:embed/>
                </p:oleObj>
              </mc:Choice>
              <mc:Fallback>
                <p:oleObj name="Equation" r:id="rId30" imgW="279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144838" y="5562600"/>
                        <a:ext cx="893762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003814"/>
              </p:ext>
            </p:extLst>
          </p:nvPr>
        </p:nvGraphicFramePr>
        <p:xfrm>
          <a:off x="4008437" y="5562600"/>
          <a:ext cx="23161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8" name="Equation" r:id="rId32" imgW="723600" imgH="203040" progId="Equation.DSMT4">
                  <p:embed/>
                </p:oleObj>
              </mc:Choice>
              <mc:Fallback>
                <p:oleObj name="Equation" r:id="rId32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4008437" y="5562600"/>
                        <a:ext cx="2316163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683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639762"/>
          </a:xfrm>
        </p:spPr>
        <p:txBody>
          <a:bodyPr>
            <a:noAutofit/>
          </a:bodyPr>
          <a:lstStyle/>
          <a:p>
            <a:r>
              <a:rPr lang="en-CA" sz="2300" dirty="0" smtClean="0"/>
              <a:t>Write the following as a single scientific notation:</a:t>
            </a:r>
            <a:endParaRPr lang="en-CA" sz="23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829105"/>
              </p:ext>
            </p:extLst>
          </p:nvPr>
        </p:nvGraphicFramePr>
        <p:xfrm>
          <a:off x="471948" y="1242218"/>
          <a:ext cx="364561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4" name="Equation" r:id="rId4" imgW="1600200" imgH="393480" progId="Equation.DSMT4">
                  <p:embed/>
                </p:oleObj>
              </mc:Choice>
              <mc:Fallback>
                <p:oleObj name="Equation" r:id="rId4" imgW="1600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948" y="1242218"/>
                        <a:ext cx="3645615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404210"/>
              </p:ext>
            </p:extLst>
          </p:nvPr>
        </p:nvGraphicFramePr>
        <p:xfrm>
          <a:off x="422786" y="3429000"/>
          <a:ext cx="188994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5" name="Equation" r:id="rId6" imgW="711000" imgH="228600" progId="Equation.DSMT4">
                  <p:embed/>
                </p:oleObj>
              </mc:Choice>
              <mc:Fallback>
                <p:oleObj name="Equation" r:id="rId6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2786" y="3429000"/>
                        <a:ext cx="188994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024349"/>
              </p:ext>
            </p:extLst>
          </p:nvPr>
        </p:nvGraphicFramePr>
        <p:xfrm>
          <a:off x="4038600" y="1121568"/>
          <a:ext cx="3663113" cy="1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6" name="Equation" r:id="rId8" imgW="1409400" imgH="419040" progId="Equation.DSMT4">
                  <p:embed/>
                </p:oleObj>
              </mc:Choice>
              <mc:Fallback>
                <p:oleObj name="Equation" r:id="rId8" imgW="1409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38600" y="1121568"/>
                        <a:ext cx="3663113" cy="1088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838680"/>
              </p:ext>
            </p:extLst>
          </p:nvPr>
        </p:nvGraphicFramePr>
        <p:xfrm>
          <a:off x="4405313" y="1676400"/>
          <a:ext cx="32337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7" name="Equation" r:id="rId10" imgW="1244520" imgH="203040" progId="Equation.DSMT4">
                  <p:embed/>
                </p:oleObj>
              </mc:Choice>
              <mc:Fallback>
                <p:oleObj name="Equation" r:id="rId10" imgW="12445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05313" y="1676400"/>
                        <a:ext cx="323373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081824"/>
              </p:ext>
            </p:extLst>
          </p:nvPr>
        </p:nvGraphicFramePr>
        <p:xfrm>
          <a:off x="4038600" y="2339975"/>
          <a:ext cx="20780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" name="Equation" r:id="rId12" imgW="799920" imgH="419040" progId="Equation.DSMT4">
                  <p:embed/>
                </p:oleObj>
              </mc:Choice>
              <mc:Fallback>
                <p:oleObj name="Equation" r:id="rId12" imgW="799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38600" y="2339975"/>
                        <a:ext cx="2078037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272646"/>
              </p:ext>
            </p:extLst>
          </p:nvPr>
        </p:nvGraphicFramePr>
        <p:xfrm>
          <a:off x="4417300" y="2895600"/>
          <a:ext cx="17145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9" name="Equation" r:id="rId14" imgW="660240" imgH="203040" progId="Equation.DSMT4">
                  <p:embed/>
                </p:oleObj>
              </mc:Choice>
              <mc:Fallback>
                <p:oleObj name="Equation" r:id="rId14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417300" y="2895600"/>
                        <a:ext cx="1714500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690250"/>
              </p:ext>
            </p:extLst>
          </p:nvPr>
        </p:nvGraphicFramePr>
        <p:xfrm>
          <a:off x="6134100" y="2590800"/>
          <a:ext cx="17145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0" name="Equation" r:id="rId16" imgW="660240" imgH="203040" progId="Equation.DSMT4">
                  <p:embed/>
                </p:oleObj>
              </mc:Choice>
              <mc:Fallback>
                <p:oleObj name="Equation" r:id="rId16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34100" y="2590800"/>
                        <a:ext cx="1714500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376926"/>
              </p:ext>
            </p:extLst>
          </p:nvPr>
        </p:nvGraphicFramePr>
        <p:xfrm>
          <a:off x="730250" y="4038600"/>
          <a:ext cx="22415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1" name="Equation" r:id="rId18" imgW="863280" imgH="203040" progId="Equation.DSMT4">
                  <p:embed/>
                </p:oleObj>
              </mc:Choice>
              <mc:Fallback>
                <p:oleObj name="Equation" r:id="rId18" imgW="863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0250" y="4038600"/>
                        <a:ext cx="2241550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631971"/>
              </p:ext>
            </p:extLst>
          </p:nvPr>
        </p:nvGraphicFramePr>
        <p:xfrm>
          <a:off x="747713" y="4724400"/>
          <a:ext cx="1614487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2" name="Equation" r:id="rId20" imgW="622080" imgH="203040" progId="Equation.DSMT4">
                  <p:embed/>
                </p:oleObj>
              </mc:Choice>
              <mc:Fallback>
                <p:oleObj name="Equation" r:id="rId20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47713" y="4724400"/>
                        <a:ext cx="1614487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529720"/>
              </p:ext>
            </p:extLst>
          </p:nvPr>
        </p:nvGraphicFramePr>
        <p:xfrm>
          <a:off x="762000" y="5257800"/>
          <a:ext cx="18446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Equation" r:id="rId22" imgW="711000" imgH="203040" progId="Equation.DSMT4">
                  <p:embed/>
                </p:oleObj>
              </mc:Choice>
              <mc:Fallback>
                <p:oleObj name="Equation" r:id="rId22" imgW="711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62000" y="5257800"/>
                        <a:ext cx="1844675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164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628926"/>
            <a:ext cx="8567737" cy="5796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" y="2719748"/>
            <a:ext cx="9067800" cy="6330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569" y="4772269"/>
            <a:ext cx="8849031" cy="6800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19" y="5673331"/>
            <a:ext cx="8563282" cy="4226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875" y="2438400"/>
            <a:ext cx="1838325" cy="419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50" y="76200"/>
            <a:ext cx="3562350" cy="7239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669685"/>
              </p:ext>
            </p:extLst>
          </p:nvPr>
        </p:nvGraphicFramePr>
        <p:xfrm>
          <a:off x="609600" y="1255712"/>
          <a:ext cx="18288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6" name="Equation" r:id="rId10" imgW="571320" imgH="203040" progId="Equation.DSMT4">
                  <p:embed/>
                </p:oleObj>
              </mc:Choice>
              <mc:Fallback>
                <p:oleObj name="Equation" r:id="rId10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9600" y="1255712"/>
                        <a:ext cx="1828800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292148"/>
              </p:ext>
            </p:extLst>
          </p:nvPr>
        </p:nvGraphicFramePr>
        <p:xfrm>
          <a:off x="173037" y="1865313"/>
          <a:ext cx="21129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7" name="Equation" r:id="rId12" imgW="660240" imgH="203040" progId="Equation.DSMT4">
                  <p:embed/>
                </p:oleObj>
              </mc:Choice>
              <mc:Fallback>
                <p:oleObj name="Equation" r:id="rId12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3037" y="1865313"/>
                        <a:ext cx="2112963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80674" y="1365640"/>
            <a:ext cx="1701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Now find half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of 12 </a:t>
            </a:r>
            <a:r>
              <a:rPr lang="en-CA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6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583386"/>
              </p:ext>
            </p:extLst>
          </p:nvPr>
        </p:nvGraphicFramePr>
        <p:xfrm>
          <a:off x="5491095" y="1429583"/>
          <a:ext cx="200977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8" name="Equation" r:id="rId14" imgW="876240" imgH="279360" progId="Equation.DSMT4">
                  <p:embed/>
                </p:oleObj>
              </mc:Choice>
              <mc:Fallback>
                <p:oleObj name="Equation" r:id="rId14" imgW="8762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91095" y="1429583"/>
                        <a:ext cx="2009775" cy="639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111428"/>
              </p:ext>
            </p:extLst>
          </p:nvPr>
        </p:nvGraphicFramePr>
        <p:xfrm>
          <a:off x="5381557" y="1929645"/>
          <a:ext cx="19383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9" name="Equation" r:id="rId16" imgW="723600" imgH="203040" progId="Equation.DSMT4">
                  <p:embed/>
                </p:oleObj>
              </mc:Choice>
              <mc:Fallback>
                <p:oleObj name="Equation" r:id="rId16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381557" y="1929645"/>
                        <a:ext cx="1938338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96200" y="1580356"/>
            <a:ext cx="49084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300" dirty="0" smtClean="0">
                <a:solidFill>
                  <a:srgbClr val="FF0000"/>
                </a:solidFill>
              </a:rPr>
              <a:t>B</a:t>
            </a:r>
            <a:endParaRPr lang="en-CA" sz="3300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594542"/>
              </p:ext>
            </p:extLst>
          </p:nvPr>
        </p:nvGraphicFramePr>
        <p:xfrm>
          <a:off x="584200" y="3160712"/>
          <a:ext cx="16256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0" name="Equation" r:id="rId18" imgW="507960" imgH="203040" progId="Equation.DSMT4">
                  <p:embed/>
                </p:oleObj>
              </mc:Choice>
              <mc:Fallback>
                <p:oleObj name="Equation" r:id="rId18" imgW="5079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84200" y="3160712"/>
                        <a:ext cx="1625600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767572"/>
              </p:ext>
            </p:extLst>
          </p:nvPr>
        </p:nvGraphicFramePr>
        <p:xfrm>
          <a:off x="152400" y="3733800"/>
          <a:ext cx="23574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1" name="Equation" r:id="rId20" imgW="736560" imgH="177480" progId="Equation.DSMT4">
                  <p:embed/>
                </p:oleObj>
              </mc:Choice>
              <mc:Fallback>
                <p:oleObj name="Equation" r:id="rId20" imgW="736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2400" y="3733800"/>
                        <a:ext cx="2357438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33136"/>
              </p:ext>
            </p:extLst>
          </p:nvPr>
        </p:nvGraphicFramePr>
        <p:xfrm>
          <a:off x="152400" y="4191000"/>
          <a:ext cx="14636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2" name="Equation" r:id="rId22" imgW="457200" imgH="177480" progId="Equation.DSMT4">
                  <p:embed/>
                </p:oleObj>
              </mc:Choice>
              <mc:Fallback>
                <p:oleObj name="Equation" r:id="rId22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2400" y="4191000"/>
                        <a:ext cx="14636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832723" y="3404008"/>
            <a:ext cx="21242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We can write this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as a scientific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notation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363070"/>
              </p:ext>
            </p:extLst>
          </p:nvPr>
        </p:nvGraphicFramePr>
        <p:xfrm>
          <a:off x="5546725" y="3377119"/>
          <a:ext cx="14636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3" name="Equation" r:id="rId24" imgW="457200" imgH="177480" progId="Equation.DSMT4">
                  <p:embed/>
                </p:oleObj>
              </mc:Choice>
              <mc:Fallback>
                <p:oleObj name="Equation" r:id="rId24" imgW="457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546725" y="3377119"/>
                        <a:ext cx="146367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460399"/>
              </p:ext>
            </p:extLst>
          </p:nvPr>
        </p:nvGraphicFramePr>
        <p:xfrm>
          <a:off x="5501015" y="3877393"/>
          <a:ext cx="231775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4" name="Equation" r:id="rId26" imgW="723600" imgH="203040" progId="Equation.DSMT4">
                  <p:embed/>
                </p:oleObj>
              </mc:Choice>
              <mc:Fallback>
                <p:oleObj name="Equation" r:id="rId26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501015" y="3877393"/>
                        <a:ext cx="2317750" cy="64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941620" y="3603206"/>
            <a:ext cx="49084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300" dirty="0" smtClean="0">
                <a:solidFill>
                  <a:srgbClr val="FF0000"/>
                </a:solidFill>
              </a:rPr>
              <a:t>E</a:t>
            </a:r>
            <a:endParaRPr lang="en-CA" sz="3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44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8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" y="76200"/>
            <a:ext cx="8849031" cy="6800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977262"/>
            <a:ext cx="8563282" cy="42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8pch2a"/>
  <p:tag name="ISPRING_RESOURCE_PATHS_HASH" val="6cefca26cfd723173d4fc5f1a1f41ba8a745a"/>
  <p:tag name="ISPRING_RESOURCE_PATHS_HASH_2" val="3433021ad4350eec160af115862747e9ae0c9f2"/>
  <p:tag name="ISPRING_ULTRA_SCORM_COURSE_ID" val="181826F5-B92F-4452-A07D-5EE1714591CC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A1NU0c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A1NU0c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NTVNH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A1NU0d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NTVNH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NTVN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DU1TR/WL2nlmAAAAaAAAABwAAAB1bml2ZXJzYWwvbG9jYWxfc2V0dGluZ3MueG1ss7GvyM1RKEstKs7Mz7NVMtQzUFJIzUvOT8nMS7dVCg1x07VQUiguScxLSczJz0u1VcrLV1Kwt+OyyclPTswJTi0pASosVijISaxMLQpJzQUySlL9EnOBKp2cfRNLMvSSE5X07bgA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A1NU0c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A5NU0eFzc13EyUAACYyAAAXAAAAdW5pdmVyc2FsL3VuaXZlcnNhbC5wbmfte3k4m+n7b9qhHaatjk4XtX27qCnFlBJLSnU607G3tcQWGdUwltAgSIl0us5MLW1VUmLrKGqNNUgsbU2lRDC2ICI0JAgJgogIJ4b5/n7nOr9zXef8c67rd675w+V9n/t57vvz3PfnuZ/7efO+v15zvLpf8bgiAADYb/PDlRsAwGckAGC3x+d7ZC2Pc22WZf92Rdy4ehlQ1qk2LbuRC7B2sAYAKpK/WPeVl90r3P7BIwIAUH+89bcreXIBBgCcJ9tcsXaJ8Zljej0JmfbYOx+XH3c37u7bkUfeMZN7DBpe/nAJpvrLwd2tX6R9rtL35Xnrl9cRCddBD+Ryf8rwvnISP/bzrWS579W/zTh2su1W+NfS6BWjpipOKb9opohfFCDVWL1e0/m4qL9xY7nMczmJ9nv8/H3NkCZRowAi5kc3fyFDFVBYyRM1b0ppyfFLudqFUVUoo6n8gtsy0VutO9JlOtBqfVyJsDiHtxYlAkdfJu2TjcH9yxeYWAe2BtIaqp7J7seeT9hOFudYqH6+JZxSr3+EMpFdAfSf5cQmh0tXqQbNIPVWmHB4ZbxmJFkqD8j4zFqkMTm80IXZEPb6epsQ4Jo+VOkgFPDWrA7ZTdMWmRWehW6u0QvYC1EFoBNxk6ngMh/81Gr6LfzKUBk51Nd8Mhg/19kQwHChsCs3HWYaDVWjfilpMalaiEbMIkf6z0KpcMbS1J+5Ty6GGmhNJUlWlQeOAga7Su/zKZYrFTQyS8qn3d+rVNbAgwiGG4SZgpEGAVqAT+ratJhUGH9i0FSHGn94tEzDauFXp5B4IRATIdTGLGqDd8WYbEDEgs0NAe1o8+qH6XL0OpMlZaYOlf9ptSm0gsIxKy0hq4UZizW0uFp1P7M9RiFDm2fMkvxMZg8ui3IGAmazEpuf+BHYZY5izwFWF+wNLX4YliaqsAoNb5emSpd+Voobm7loPLy8urFUYIU+fFsYN0JJo5hqAG6Lk5QjcdpeZiptbQx0dZP3c+e9TMSm9o9nVvnKB5zO8iITuuuDux3qCIcY5MiZHDxbV5vrd6m9qVQpvXUh+rxFUvKk+4lPL3gxmbKBs9nJcROnwqabg7svUu5GyWw/xaONmgRWGwvJ0LnHkI2yBAmSjt4H8M5PkWPGdMWOCv03M+wnXv+eoH3azKZwA+UjjejJmsa1GM6ZorPoNjc1ejMXgocYHKi2/TNshTmiXXtj2nEzwSjrmjoDsof5A89/jtyF5keAd33DVEgY6nzwPvLqo+Te/vLZ7AecJUK3p861/H5Tdv8FVIn0ZXnmwOSSU7RnNAXl8iSCc9g4eUk10RrIO26cHHTesfmcLrWjoXK0hvYMqcZF2RccIKEwnGOqIodRVv9wjVrtKHc56w36mmB5wbQzOHVj+U6ohZs/hdFxLgFu0XSKqo7zkCC8KfqUQKI2L1vp61ZYAqMRDoVtBrDyoSsercVoZb8YfnmzYVeIIIRZBTfTWAQxIALmTJkodiVCHTh0tCYLlUW5I+hvavdTNzrfZGA0+0LyJaAuM1eOuS7sUvi27dfvHL+ekTuhfcTs7Jtx43PaqirE2ezAxbiMsP2qTlHBYuTz55TqyDxoftudK1ncKwYt4SdTuGlQbLavh2Mr1cZuLSBmLSCerbBawUR2O/zUQeyf9+7Bl79cUFbUPZhv0XXo9qEDh44IQVIjiHxbQgoqH3OrYbYFhFkZCiBw0rge/vnUC8bJoK66tPxWapxR1z7qnf7ycxbS7/26aetBTKPQfOp6kPtFQncG3zN5qCF5XP9eqDxjJlsUvYKUp84mz+ACW/20uoQ+XRLLll71IQOVglFtVIa6rgoRNNoT5n8k0qhraCET2bla0wByu1uInI3MGDCBSascDmdUOtR0wCU6La1oPD3vsncrVTibqy/RlZzlWapiJ/ubjokgyIDhyfIFlIOXsHBTdUhQ08FLkgeMrastW5BQHTaXHQEzV0ocvXmndWcm6hxv9oZlBJB4f+T2tdluEU/7JErNaawywxyRUGJHOkSijGWibqE8uJ50BMnZTOauQbU8aE0rR7wKGXrQotj47NqxIaU04uWwxGwsfQbam/DOTEhA9GaK6cLj2MmA9HRLYTvISNChTSWgzundD80n+LKJiS2GAkQDHotQjf4yskrPbKEsfjmrzE+7RZhFGDczCXIfFapYdVH4HWHeAjjF9pFeci08aN2wzE8lWWCeZddKi+qbDwGvIU0dg/Fb7CHYZNEtWUTCYpwalq4vDSbdmSPNEkIYi43XW6UukrJHiZJgNRNLQmDvRf1TTGQCJPocAMDlTuH0DbzOzFw5oa2Uq2iB6mj71vFYj1WvnpPJ79gqb58seh2qo9o4hGHzQ6vd20721y3hlzNzspCO18pybivK1oXfGy/PA4R/gWyDgx71531UKFbIn+6snvZxTJGm+qJ8hI7RHGhXsPs9f+bXQS7WtfdmO0xBvQmM5/yhcs/Hld5dfqQnOXhufxBOFKJhVDIqGmqqNu2vcKV4PKIl5Zo7UtyKIsMs3BbrqCb6yS0IqV1pV3jj71ijA7zwjCTGC7ouI4VeQRST0KlcdlMpHeVCgD2WpvoZbzFh0wKVzUERY73jScGYxJZWbo0mTmLBND4nrVX/AvBWbNYWHSnswoDeFR16+jzlecaliT/yHC+c1P6UBs73yOqeOF2KTeX2WzGRlc8oiHizQtXPrmHxMH8zs7SSDQ8fTkog5UgRYrTgtqM18BUypIJWPosDJek1KzxNM/Gt1jfSVzFgX20t3JjOkmcmQH1JtzbE5X77Ko3Y85PE17Em5ximxJ9gktZlUD5ZkYRq5sS8YWu1zPwBYmBFa6uvnPcX+52VhT/By1dXhlcX1QQaJRbCsLwkwXAWwr2VFh6kLmygIjwZLsyhstnNdVqHIYEBRlnyGfbApmYj9OhnkBVwEjuEHT46xJnNvZPtz2idc4ieIyxctLAkSF/yEazX5Ec7LDhtHY26/DyFmJGRZ6GtaIZ489aZ/Z3jaZ2YiVunfOvz2361z28Tpuev0X9ti/mknGYpLEEYQWinevttfmxtW4O5D+i19FoxjImh6gwzeaZc51pW8Jr2V5wbnzKunHk9oNWu8PSwo1H8iusaHUZRsWIum39P0p3yj4F8yuB6OHJwiCB1w9FjtwJax6lwG1GI+9rkjcnIq9jU5bLppOmye6HEU4IhxccqbtocsyHC269QPi1YytxgJiKiZGJ5KKrkVsPkAtFBL6J6brXTkDLZb3Ir3ZMyzDlAma5j2a04EAnYelnydZetjzbTIXCNYPH4wMIQDANTrYSgoLdUrm9CgzJCvBqBRj6tBHTGwsmWVlFY49ViDE2XaVyyIp11BwA6ZVt76MY4ve19Jcbx80WQNgG5+Czl/oPC44Q1SsxiaqBh6H7VgrY26mAzNoVivuscA4tfLkYlaKenXV3uuuCRfDwqRFZpdBB9avlV44G+tBXKMUCw5tV7N2vWOefHq9cKUoFSIxYCWhC7r9TvB1q5PR41caWSk0lHiD2Ttv1C9K1pQhQ9VS2Ig1fBPTZnOheuSSxaZqQZc2V+b0Y3VbAbHrUIKZaZhkFyEYyKGxKxOfsCzLv2zXIyiLChoLy8lsh7CaOb4uJkS8dlxrgEHctsaj9vlGSxAe8oP06gbvwWghk9WqPHjvqeWPoI/KZ0uc1vBaxB2fJGb+aGMeGOXpFFb3+8muQzGWcGrHEtmWsPnkrYNXMtwfWaki8Apnvv8S+GXx7E0YlKhMn4WQPAmNrnJNFHBV+oD8OyASupaAbcjfjX1GguHYqR0gS//Pnkf+opq+mqT07tBgC6f8uRVYiXdO/py5pK/7Og3WKDi9kIEE4aYFRkrZ4HI3cBAD991y2rgHMOWx8FAO66yUG2BF/+nwruujWt9RNCN4RWmxHCxLA4v5QIyJhh48pwMJiySG9aqZmuiFff6meiHJ56QzrD2pSyCijrJlvY4HE8L9adcM+SFzMuVqvvlPL/bv86b21gqyy9yA/Ysjp8jPdn7lV8QdadIJ2WFze416v8LmRhNsTafut1W3K3wBJFkpIGaBAUtzqvp2EVv37rXF4fmr64Grc2XSAv6/G1n2s3JOucbl4nmahO3rJRfAGbU9wHw2556n6FHCRPv2pL1bEErSkdZJqWzFtvfywBQ9HLM1fMtGm2hdRCOKVM1vmtztm8Nex//4vCpuWZYkJoViy/ntbyWIm1NK6EiRGuLrC1/d7wt6ZfblsERksYrNG4larsRsUap4vLfW4qV5cNtoLpeuOiTml1F0jYwWmUVeYXBvVhDQ9u9pP/ioYNJFTrTfyMc/YwSLrU2/tNbArO5850W4YLXVlGHnctJCr1bvoAwyOGebWJUHwHt42H+mbEfUbMzWaBYuZ/PO6pNLk4ObqNY6ZBF5hoS+Wde63xrT7aDW0nI9+PqX1i19Bzqdnyw8utN2qfHbnZX7ttPPNqf9du9Tt+hYxjGLBIxhswzqZYY0dTvO678OxsefOH55qDGuzNmz/gfcWh5YC4tB05X/fn86zEiyuJeaHPu82Dzzt+LLMtXgxfvcF5dikDkGFxKVnv/UyD7TYApuvl8bNh54xTrqVfg0SDO807ZJt8qXk10gNg2bwz1WFbHjz0HBJXWqtQFNjIPHIhwNoEdxYMG56cZxy8KyBsY1Zvnmm9oZBcNRat4zE6aEguVW4I6KVH366tWdPweo8ZMNtlyssU7Cpm78SO7eqp03v8Dg6ItXW3v83kfn/do2uoQdm0mL8mack9D9COLG7Z8dKcTmmt+MDs7Bmnghd2P4cd2h3Aw9/1qCntF1negkD4ce4KsvRQ8ty8RNkwWQoZwJ/+JQmIJTnAyeTwh1x4aZNIyxc8B/1rxbxeKZZ7Sw5pbJxuvfHY7f1iCMrDrR/t0wRiG3KkO+b4qeUoMKu5VNVOPXc5ygse/KwMlr8cY7LelMA64UZO3cbP5PXhdArkkSxVO2Z+z2Vzr2S5EZcBP1mvz0kS3N99XKyORjK2evjjtA2alfBv8dkbNt0dpNHJPMYpK6tqzDb04cYklchklCzgfUSyrmAxcywh5a7PrtU+1rTrfygjWtVHFG0pI0KyQKMvgli21OAmqCymSnuTvrxrpFTzb20HpJ1B+ssXl2UccK7CzjxY9HMjXtxlWjoofvsv6gi31UcF+h8O8f7d4oubdgqI6G37rD6HTWew/Fj1Rv5hFGNyPPQKcsfBwwTiw/fh2UCsebWySUBpsejP39KRHmVXR76b4rvvaCN4fN0R/YPBqy3HSaZfk0fzq/mdAy3qOCXd7UUnoROvxTgC04ZrifId5KZbpqzxzNLH5iXbLJqDKlRXfYMVTPiE0/hJcfRoC8fyJgFyymVb/YHiERuUysckdMEnchm8tDAaNTQ/6+/Cr4uL+ZsDMoh2TYE9Z+Odo1npNTpk9uL4zsIoH46KHhtBip8HM7q0YbGC3/2pUZTJv0k2XqP3lc8iE1crjeuBPHCI9raM31HZsBhbX/Vj1DRueJTuUEicc0LuGCNB4BIHpl3Z0P5Xn/r0+mUo1neWDLndSVGvxcP70yRRrMEn4kM+FNYGRp2ts9BnlW1PlFnWOe74obZUbrBEEGLxvayOrsoOCadMMnboxaCfy/kAYRauPrW95PRLBlozmqMffyqG6B3t3QTZMY9mcjN/E5WOzAcymL8TUuzSnTwYnq1MhDhqZ8YrNXNAZG9P7IHUg2kC5a7QDGSKfcTMU7xtTqYelLmDRL2AiKYsL7ApTq11DNtVxyeLRGpR2HM3VvXGqGs9ezFwJ1Uggrye3PK8IahULjlEUgpsdCi3580VYr7/ya2KDJa5eW7HkQtBUX4F5LpfnaXnusuA2OMwqXKCoHiyPmiF0ShzkWTHRQ3pkHjVAtLZ/ldA7G9y1AiSx0CJ/JpaGAcZuIM+pmau851CLqWIVNF3orQ27YzvuqW+Q1OhP4+XRK3dyeGU0iGtOgTjdtoADS5sstF3GI3yK/SuzLiEyh6nq+OcwNvESfJSeF3VHfVR5BAW4Vc4AjfjPRcI9HkkC0Nt+4A0DxZZ8W0VGjsQgPwb3ojtLxnyvZD7Xkz3mafZ8u3hER5C4u10N+aDwaFqoBkMkIWuNaM6/xsGAe67SBJk+A++OrFEYjU4/OvikkUj+Yd/0dYPdVbtrzoygQ+Kslk5oTc2M7czvdVUuyTcOz0sMM/2c4cci6XWG3QpB06LNZkrzIOh6ICM5UjKZO8OHXr7iPPp8zjAnY9du7UO5vdHs2Q2PtoP2k91VB667NT/PjbzPCDg4k2G1jC9Jr6YuROLQJ1X4UfGDjy7HVN0pPMBx3vFezw2SmUBfY1ydht3QaH3c4svbpNtnwS/5xLtUpwgHqE1uwvkV/S9fu5tL05y3nafI/ixd1aGXUqtzBveOrtM9Tr6FeM+qstIJy5iv9iB2E9U1dPT+vqMqUY45VNEUZC84zWHH5105/UZVu2rov7fmBU7uxtReZ0oT/JWbnh0DQxsKXIbkxvz0L29JojN1UOidxYdWmtKayz1gWUe//ftUWf/3hz/H14UejWuzRTju+JXqvDcbMyGbRZGVk3EG1Y7wcgaF+8svebxdSSiem5WbM8ye/kNWlrohJ7Rk5h39RIeBQwXyWpuqi+5j01JJmAvDoRnUcX+GNdNxHAJu4na/OIvouU5ps4v9jk7wTUs41b9c1CyWg+4VZKknF9zgbMh4BXYw/ezAlGTqBEsrdT3KDgvF8DCrLZoNh3HInogqYGaoJhv1KOctSb866lzTj+qQyVvkOjpPNxoxpnK2SU7WEZJAGXbkH7qQMuDEUUDV4Xz080hUvISKTmHvO+Bn7t93ocLElKWtnuSXoMHVzErzeTnGh02v+cyRJgpO8lxJnnQmhEoyipBdsqE9/qE/xWgG7iigREPrWuub4tyXiBO/Vz8yPXJrctO+4vdqJHcintepEMlreK+ctAAKIikiOhPf3mk47jPz7rCJxVB6lgkpJu2aMSsWz//B0w1GB90MUjao+PZ+x3WORVJnS+yN9ozNEvpAKYiKIG41OXiHC8ent8R4Z0d1FjKL4klajGaRjY6TrFTPWtL6KZdHjD3fIHbXzzty1O+E1W/bux75kTJ5Wvv3R9SQU5vjj+GZR1+IGx473rPmaRbAtNADoW2qhiMl9oFOatgA3Vj3MrttUJcr9nrkSnt61hrQtFl/1Kv1uKDuEkOSq95QJtalOMppMX/EC0/B2IdOWLEr8MEsWAeaZiEE/WWlz7GqATI3JMV75Hd4afmljrZV3nDIx77bDpoKA2zFpBpFLI+f4Ldz/NOXQjORm4vu5kbfi9H3BRACpf8tOa1Vl8boh+O9hnaJzLT8t/f1BE6xhwvvjxgOJXE89hVqiN8+ZALg2mwSYmp4sQTZdhnyDYQZVnjMSyeOplnQS1aaBW75UFXghNx7cKlYnjhwczJ18rmRg0rgVn0vYqFkQHQCYSbMcQ130FUF59mwsDD/JlC87754bKKnot8/IHtdAQpet9RonxPuc6w03AkoRc2eCwL6xs0W3bb3bhTm2r7g125XU7xkQGXfGhZS92oStZB7CXsht+qanB9mV+isLhomRbJvlMQNFiHdq1pYq8kup4AMswGQqRF0Pe3aohuMn2VxXmxIfIawcQyKimUGSD158VNb9vO1BkPPLJP960LQD146HeLPZkg1kBmYOtAM4hQjoMl7NJrMRS45BO4rn5j7WsBa97D5H3JfpCj7VjJq8sR7yGXRauZrARwS2WniuXA4KJZWUDRZf6xa8WVoVQUbGT2yT6vpgPs+DZzmGpPGCM43fd6qrhzoHENxqSIb63DghHYZj13aNA2rQuKyl90u80oDwVdtH9bNF+1L4g6X7fP2S/6njOtluN84ux4yftb+5/I0FwC1+x7qpK1bH+M4aaizTgfGvy6p3kAPusIy/BsBnWVK5IO3wlmCt9dai1d/ggKUim0xy/bN18veh8EIXkLbfvLEZqJDC8Gtp0djsnDEmhEJGG5LRgUf/spl3rNS/LKeRtQrW2OzVubn36VS1eMK5TLkSMetyR+z0HJ57lkhfE6qw8rVzUgLFUKBk7s0v9Zx1eP98yXXVcIe0o1TeOT2kGGzBs61LYouknSK2CqmL6KykLojGmFJEkMWoorO86rJVHVXV0HS5BvuvHHH09WXA7VMEr2ZIHyyY/AsMZWpF1erLdo8gLDh+BS6lS7szO6a32TWbRs4FvpeSEZ4sFFNBZrRe57z9DpZX711qCmshn3rv7bv4sxxy8jD5lHmIV6HnE6/Htxf5W+1MGOF6Mw72AcDGlcao/XNAjm/7u0k/sT4mktKlQkFRx4rkA+HCmCuA1UeFEDfKgh4O0kppXnwvpvcpFX4YNe7qcJu6yaUUtTf6ZY2hbavfn7+J2YmjJRkHVnZuaBx1mkWc3c4OHtIf/1Ef6cNbiQem7rAcYev/62xft7lUyUNC3jnlCSNa1U7M4iWTUgy+z4tcCtHu3uhyMDDO3PIjWMLb7/VlYE3N3MfTHj9ZeLlzIFcdy2sxU3irykbKsN9lJd9taTkJ/YwVDJcIrzzTyXgrVWYNP5i5zav9oni6HSGY4Xa23gDLf+7SR1r3uVn9T8f30g8799UvOP4B/BP4J/BP8I/hH8I/hH8P+JoIGdCBwdbFgZDpbddb+3iJedx0ObJEyBrOelL/4vtLa/sxbhWescTvbGdLZJtmSEa4LZ4GLij2yd9EsYIZm7AHeRq8mbq8k0XNNSXmCoKdigcanHNUtMx0jp0yYQ7d5ML0vGh8JFhrW1KCV7fYLDlSno8hw9XYXcCwCs2f5EetAQngKV1EAZZwFnvtrsMZD2RGrgPh3FLBwl7F4LkRyoie52mMkqHTFrL/isCl6XeDVZw0Fi0Lj66UnvxpJokWoQZrkp7nJ6nNlTJqB9q8ZTTIoruvNR+4X4igk1mxahmXaVY+y1B3BbHN652GHUZV/1Tst2MBMe0LZy5nRnfuMVg4b595EWShXR3Y2vnb5Iqs/95KcpGeS8u7+31zf3QUYCeXaTH90sseUslEU38l6/u1VqufgsOWRUmCXyVrEK+SicFa2+3Ws5jw209Um2B7PRUh60eSabImoUoMFSw/V8uh5Bem4q6yazfQtgxqdDf65/Njx5qD0hxWq+CjXSWrFpAgBwXzl/1KMbK7/+8qYJTYtazw3xEslmnlnaUU+aPvQUouVy+u7pDL7yGX9rbabfLzZTNjHHKeNRltJpJ+gcfcbxm45g3JGBBSSV980XvxvHZ2nHDTw+nBbAyeRSUbSOR9lBzBV0GF+3NKfKj3csyszS6ctwOyKcaA8YM0TuQyOYrkUFIDDZiVJnCO5mWnv26jTIbEWpXO2+2DTbe/40x1iySrGKP2yoe+z71kJ0Nl2nRfkYjuD13k/jkCFlQ0VAcmMO8TBFSIaosZ7gDH2HYML+UDHBc9wr4VWTuwG4AoZWQ27ccjCR9qfxlMYpigIpdtDYfuSrHw85hitE1HQj1FBwrG+4izSAwC5hWbDEnbUg7GT499QxT8eaUJhJ5/mOpGI/Er+XtA/vEGH/l07uC/DPzFpj4lQrchfm6D2+RpTCIQXzwEL8/ieK9fSaz8NfOj9sQ98L9QwNIMwVDpR2tJo9GkIg7SV7mFs/kLJA8eur8B6MGV/fnyoP0Lej22GpnvdDPafCIg5dt45WIj/4FW6tvchs996jO5H1fVOx+ejEWaa4+4R0sWGtIHZoJkvQzvnslwqyvpLjZiS9nGf5ZnBlw7SflFojx+yK4xjhYWgxFRrPiCGn6x0F1KnVX3fesTHBuVk1N/ohcy+TtZrIigm/s8Zu/zV4vx21w50d+bguOYcMj7l33XO85xNe/OBtrPdh5QibmARg3PGWoNa2jS5hw55+K7bL5oPuoECHg6VcFQwjOAMGJ4dIXXhuhrNq9/gxIJya0IyIk7KJ1iLWxhwrdLkLTvQGjIVHNlAXe9Lvh95SDWDEH5JNU0EjsCJz/xPePcf3Nvc+TpFQiJcPeuJyrmnquGzK0Was+CJQVzmoi4fH9iQYjd4tuhe4FhDzsCsPr+9l9YGUih/FP05XBxt5RKk39xvsWsrVlE7Z3OdHNwkzi2HnKIz+kHrAW5jphQkpjbVO66+3mRg5Ga7v3IKDphYhWiOSEBq59niEEMS9ZBy/vqC5ueC6ifAgm/p3l8JV6ScYqfE1aDrcq1OwGIf6DkLqbe6U+BuyEOlo71ol4peRP5f6U1wnkv2SJj9qNsp1Fh0v2OjuZ5uizS5M5WsBb9QqkLeowg2LyiovbldDlXDNsj+a2T1K5qqq+HDVCuHCr80Mfuvbeo8RSEmm+8TOtQ+GHaXsI9XAPegzuDnH/pUA96CRso9RicI3asAo8E9J5lYlfIYcU252xCOW+G8IfZrVHrCYjY+ub0spk6BPT3PwTvuEFP1Q1agAGbc6WfD43RWGV5Fgy8J/uXHNDq+fbLlxeAUrPDappmX8aDij4PUBhdiCz0mF1d8UQOEYuADJcKuEL49f0gjYFY8Tz7IfHvV5yb8Pl4P8WDyEOAyUZ6pRzQYoMlM3WTnkfVWHo051UXzJL2U0Mw3bSsFLm2tl2F0l9wIzCR33Qi/7Fr33pZ1iJ8zEndbsKJgZybu3eEKzI/vklNs12pp/ozOqwxQI93odWyKjceVIF6W8C/JSnvkQ7IOanJEk5Q7FlO+pYuvwdac6J5L5q4+jNf/y6ly3gIOVeTWB9EcUKpBfaRiaGdEHwrr+TNCHlh0ZgZdmkU2/65b+oW2JWH55yUdcMiDNh+se5ghNVwyMs4fKv4XUGmDlmNpNi6mEkPhlMAYp7LWS9uK3XsYNW6iyklSFjX71+cCtKO8PZvLMvLgbJF5B3rZlYjPeK+1U8rMcN72a61wzhUJxFjxIhROkYdalkqjZpD3CKapSTGUbriB+y8Fza/b3D2csa0qgtfB6qB360lPK0H5ikCV1o/ZZdkr63GMVa9Fm3PgX0MH1kS7piGs3TRVxlrf+Sgn9k/CdUvxt84uRxhZln/JlQT0fMTLxsmwrxIPWwF1ATIjfPrK4JcMPpQbcSiKdXvpQyIYTi+Kwq6QzIvxACl+RzKblRSkgjCGJZAETSy28xz/m5lzTSA7xSnQW2omICKxUKVUA61p5Z1KsRApso9VRb1uk5EhGIrocuJ+p6yUXPmebUkITok/aJ7K3bCPWwmdz8JfIDdauEzdeLYQ5pG1FHVMb2N949q5rTPEYTvhE8QEVf71ffK1w/Nn6tVRhykwzwVmeWWHhyojtJfaLUnmVs0Ff+hDdWdXZohqn4NASyylO5URANnoF/ioK7z28HtssisVjxDjM+D4pX7DBx48/SvZpBAcIJBBaUnHa2me4onhxwVNkHTVHlVrutfmytdkYtpVfDCe8MeJm9FGgfHmG0Wud1e/QXGJTALlDz5UakWWuZLZUOWkK604McQ5SicSlbvQrZgSGd6YuCF/ylzS9SsOGuyQf96pWzTV3Ft0PjRo0WH9v0KD1caNTsN7JcdpccgLK6gIMYvmR2uMPhPV2GWsWtTHhQqXNeaWMV2qzTlbSC/eHYjHgKnYQXo0h/gzIa17PhTp+GSkLk6usvll6bvdSNwQZ1ZET+2u8pBYTS5oD1gtz8EA/xzjqy7Xi5YKEXvWtQAsmNhYNNhe97oU4PqKMLYkwm6K/fmDRY6//4bT+h+tBDQob9DkpDBgrEARFeUMCVrrOSMNDDCSUwnuhWHB2jpsCCdDdBccETSmXmE1xQItbdVQkIyycay3SZ34VeagSB8xJf1jwYBiRkb1WmD28/qem9M9Ibz4uRxJVJdoo86f0n888OcVR+lRpDNSa2n3JKXDBayNZcItmLSLBm3/N0Z0inpxqYs42Nhdv7Wqy7GFWRtH9tj1m+YctRtSdC1zAQ1wHPsi2G9lOTyN7Irtp6i9wOP3NOdmGwHjfq7n+TrMBluFNWgdjlsFhqskS7R19zpu9dXw+6j9v4Fw76Josq6D3Bu8jSTZedHcU3ecT8delk9CNSdcxKa95g0fTthK31e7rAjFleUZh2zczW4lLw4tSTtUsTzDCrxyTqYPJ1E2/4OqJAhOtgZreHcRozdi9TOesGA2GvnalkqZlA6kEsa+KviC8zJ3bCi0h9MofydI1wubaEloGzkexWqbtWwNokw3xbHRQht4hQJ23ejMhlkl7aU68pbnofNlIptBurW+M5GTVfrRp/mGxG4G1VspK38O47onZegvKkfsZROsg59tcb9rtfeK91dQKD8PQ/DQa7+DQkRNHAXdsv47jpAXkD40pT47AiJl5DFFKMuoDc9QaqD9Oq+pybC/YYyU0sqpCrQwFFOwCnjD1NQVWiWUICdMgAOCuBDePu2tK/Rx3GtzjQ0/36ilinJjl6OZWzVn0WVsDF/GugcyLVyXVR1IJcZO64NIaAWZTAtRc6348+iJe4Z2Yzw8xBwDG1jMifOptjn+KUqjXAhfTOBFnD7SFAc1Mp6JS7dKgcQsfgNKhbOkQJxXsk5a09b2C+L94pWy0Qtycvl9W1N+1izwcKUutAqe9u7e+bRCPippE7Bz81jcOBadk497mrf6ZHL+0aQ1Ut2mq+lLWMpaRt2AiyrFtVIks9m7dtzUKJTtclB0Pw3jjaZu7tV87habpyrtsfepg853jlbLLP977H1BLAwQUAAIACAAOTVNH15kSKV8AAABqAAAAGwAAAHVuaXZlcnNhbC91bml2ZXJzYWwucG5nLnhtbC2MWwqAIBAA/4PuIHuATU2thczLJCn0wqTH7Yto/mY+pnPXPLHDpz2uiwWBHFxfFt2W/BH9ya63CZT8A9htoSYU+tczDjlYMI1AkloZ3QILPo4hW9C8RlKKEymo3uUDUEsBAgAAFAACAAgADU1TRyoNwzZRBAAACxAAAB0AAAAAAAAAAQAAAAAAAAAAAHVuaXZlcnNhbC9jb21tb25fbWVzc2FnZXMubG5nUEsBAgAAFAACAAgADU1TRyXfYoO9BAAAyxYAACcAAAAAAAAAAQAAAAAAjAQAAHVuaXZlcnNhbC9mbGFzaF9wdWJsaXNoaW5nX3NldHRpbmdzLnhtbFBLAQIAABQAAgAIAA1NU0dISKwfsQIAAFEKAAAhAAAAAAAAAAEAAAAAAI4JAAB1bml2ZXJzYWwvZmxhc2hfc2tpbl9zZXR0aW5ncy54bWxQSwECAAAUAAIACAANTVNHQVh2I5EEAADcFQAAJgAAAAAAAAABAAAAAAB+DAAAdW5pdmVyc2FsL2h0bWxfcHVibGlzaGluZ19zZXR0aW5ncy54bWxQSwECAAAUAAIACAANTVNHkkawmakBAABDBgAAHwAAAAAAAAABAAAAAABTEQAAdW5pdmVyc2FsL2h0bWxfc2tpbl9zZXR0aW5ncy5qc1BLAQIAABQAAgAIAA1NU0ca2uo7qgAAAB8BAAAaAAAAAAAAAAEAAAAAADkTAAB1bml2ZXJzYWwvaTE4bl9wcmVzZXRzLnhtbFBLAQIAABQAAgAIAA1NU0f1i9p5ZgAAAGgAAAAcAAAAAAAAAAEAAAAAABsUAAB1bml2ZXJzYWwvbG9jYWxfc2V0dGluZ3MueG1sUEsBAgAAFAACAAgAMwOBRM6CCTfsAgAAiAgAABQAAAAAAAAAAQAAAAAAuxQAAHVuaXZlcnNhbC9wbGF5ZXIueG1sUEsBAgAAFAACAAgADU1TRxe1aH2NCgAAE1oAACkAAAAAAAAAAQAAAAAA2RcAAHVuaXZlcnNhbC9za2luX2N1c3RvbWl6YXRpb25fc2V0dGluZ3MueG1sUEsBAgAAFAACAAgADk1TR4XNzXcTJQAAJjIAABcAAAAAAAAAAAAAAAAArSIAAHVuaXZlcnNhbC91bml2ZXJzYWwucG5nUEsBAgAAFAACAAgADk1TR9eZEilfAAAAagAAABsAAAAAAAAAAQAAAAAA9UcAAHVuaXZlcnNhbC91bml2ZXJzYWwucG5nLnhtbFBLBQYAAAAACwALAEkDAACNSAAAAAA="/>
  <p:tag name="ISPRING_PRESENTATION_TITLE" val="m9hch24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Dropbox\Website\m9h"/>
  <p:tag name="ISPRING_RESOURCE_PATHS_HASH_PRESENTER" val="59c75796e851e919957e2c8070a6c5b5ddfc3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254</TotalTime>
  <Words>132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2.4 Scientific Notations</vt:lpstr>
      <vt:lpstr>Review: Powers of 10</vt:lpstr>
      <vt:lpstr>What are Scientific Notations?</vt:lpstr>
      <vt:lpstr>Ex: Write the following values in Scientific Notation</vt:lpstr>
      <vt:lpstr>Write the following as a single scientific notation: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m9hch24</dc:title>
  <dc:creator>Danny Young</dc:creator>
  <cp:lastModifiedBy>Danny Young</cp:lastModifiedBy>
  <cp:revision>62</cp:revision>
  <dcterms:created xsi:type="dcterms:W3CDTF">2012-10-19T01:29:57Z</dcterms:created>
  <dcterms:modified xsi:type="dcterms:W3CDTF">2017-10-16T16:59:40Z</dcterms:modified>
</cp:coreProperties>
</file>